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8" r:id="rId1"/>
  </p:sldMasterIdLst>
  <p:sldIdLst>
    <p:sldId id="256" r:id="rId2"/>
    <p:sldId id="257" r:id="rId3"/>
    <p:sldId id="305" r:id="rId4"/>
    <p:sldId id="302" r:id="rId5"/>
    <p:sldId id="268" r:id="rId6"/>
    <p:sldId id="298" r:id="rId7"/>
    <p:sldId id="299" r:id="rId8"/>
    <p:sldId id="297" r:id="rId9"/>
    <p:sldId id="276" r:id="rId10"/>
    <p:sldId id="304" r:id="rId11"/>
    <p:sldId id="277" r:id="rId12"/>
    <p:sldId id="278" r:id="rId13"/>
    <p:sldId id="285" r:id="rId14"/>
    <p:sldId id="289" r:id="rId15"/>
    <p:sldId id="290" r:id="rId16"/>
    <p:sldId id="295" r:id="rId17"/>
    <p:sldId id="303" r:id="rId18"/>
    <p:sldId id="291" r:id="rId19"/>
    <p:sldId id="282" r:id="rId20"/>
    <p:sldId id="28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DE8"/>
    <a:srgbClr val="F8D9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50"/>
    <p:restoredTop sz="96296"/>
  </p:normalViewPr>
  <p:slideViewPr>
    <p:cSldViewPr snapToGrid="0" snapToObjects="1">
      <p:cViewPr varScale="1">
        <p:scale>
          <a:sx n="86" d="100"/>
          <a:sy n="86" d="100"/>
        </p:scale>
        <p:origin x="63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pPr/>
              <a:t>4/17/2021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375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pPr/>
              <a:t>4/17/2021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046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pPr/>
              <a:t>4/17/2021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84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pPr/>
              <a:t>4/17/2021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1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pPr/>
              <a:t>4/17/2021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87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pPr/>
              <a:t>4/17/2021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45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pPr/>
              <a:t>4/17/2021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696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pPr/>
              <a:t>4/17/2021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191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pPr/>
              <a:t>4/17/2021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491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pPr/>
              <a:t>4/17/2021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113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pPr/>
              <a:t>4/17/2021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08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pPr/>
              <a:t>4/17/2021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85486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7" r:id="rId6"/>
    <p:sldLayoutId id="2147483862" r:id="rId7"/>
    <p:sldLayoutId id="2147483863" r:id="rId8"/>
    <p:sldLayoutId id="2147483864" r:id="rId9"/>
    <p:sldLayoutId id="2147483866" r:id="rId10"/>
    <p:sldLayoutId id="2147483865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85A71294-C247-450A-BB34-6E68648C9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D36A0BA4-6A63-41D3-B0FA-43799ABC4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F10AF-CF9F-6E4D-A8F0-9AAE02C4C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2" y="1009399"/>
            <a:ext cx="6823988" cy="1962401"/>
          </a:xfrm>
        </p:spPr>
        <p:txBody>
          <a:bodyPr anchor="b"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STUDENT AID DATABASE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07CBEC-AEF4-EA4E-AEA8-6500F1FFD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1" y="3548420"/>
            <a:ext cx="6823988" cy="2852380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GROUP 10: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Asfan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sajid</a:t>
            </a:r>
            <a:endParaRPr lang="en-US" sz="2400" dirty="0">
              <a:solidFill>
                <a:schemeClr val="tx1">
                  <a:alpha val="60000"/>
                </a:schemeClr>
              </a:solidFill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Disha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sengar</a:t>
            </a:r>
            <a:endParaRPr lang="en-US" sz="2400" dirty="0">
              <a:solidFill>
                <a:schemeClr val="tx1">
                  <a:alpha val="60000"/>
                </a:schemeClr>
              </a:solidFill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Latish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talreja</a:t>
            </a:r>
            <a:endParaRPr lang="en-US" sz="2400" dirty="0">
              <a:solidFill>
                <a:schemeClr val="tx1">
                  <a:alpha val="60000"/>
                </a:schemeClr>
              </a:solidFill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Sandhya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goswami</a:t>
            </a:r>
            <a:endParaRPr lang="en-US" sz="2400" dirty="0">
              <a:solidFill>
                <a:schemeClr val="tx1">
                  <a:alpha val="60000"/>
                </a:schemeClr>
              </a:solidFill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Sushmitha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jogula</a:t>
            </a:r>
            <a:endParaRPr lang="en-US" sz="24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73313D8-D259-4D89-9CE5-14884FB4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19" y="457200"/>
            <a:ext cx="6766560" cy="9143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n abstract white and grey weave pattern">
            <a:extLst>
              <a:ext uri="{FF2B5EF4-FFF2-40B4-BE49-F238E27FC236}">
                <a16:creationId xmlns:a16="http://schemas.microsoft.com/office/drawing/2014/main" id="{8F6DFFB5-6AB6-48FF-96FE-2CA4F7B3F4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80"/>
          <a:stretch/>
        </p:blipFill>
        <p:spPr>
          <a:xfrm>
            <a:off x="8140428" y="10"/>
            <a:ext cx="40515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97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54291"/>
          </a:xfrm>
        </p:spPr>
        <p:txBody>
          <a:bodyPr>
            <a:normAutofit fontScale="90000"/>
          </a:bodyPr>
          <a:lstStyle/>
          <a:p>
            <a:r>
              <a:rPr lang="en-US" dirty="0"/>
              <a:t>Stored procedure and Indexes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1192" y="1156447"/>
            <a:ext cx="3171825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5387" y="1156447"/>
            <a:ext cx="654367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24158" y="1490945"/>
            <a:ext cx="748665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2733" y="5076539"/>
            <a:ext cx="37814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1307" y="2554945"/>
            <a:ext cx="263842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1307" y="2990015"/>
            <a:ext cx="3590925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325699" y="4598894"/>
            <a:ext cx="3542966" cy="477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Nonclustered Indexes(Unique Keys)</a:t>
            </a:r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545387" y="2620313"/>
            <a:ext cx="7301752" cy="397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Oval 15"/>
          <p:cNvSpPr/>
          <p:nvPr/>
        </p:nvSpPr>
        <p:spPr>
          <a:xfrm>
            <a:off x="8686800" y="2878795"/>
            <a:ext cx="2402262" cy="509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Stored Procedure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095129" y="1775012"/>
            <a:ext cx="3200400" cy="28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Unique key</a:t>
            </a:r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0BA5-675B-4642-B80F-03997830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27" y="568991"/>
            <a:ext cx="11029616" cy="531840"/>
          </a:xfrm>
        </p:spPr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6D5438-F428-4818-8C9E-1E2E0D297D5E}"/>
              </a:ext>
            </a:extLst>
          </p:cNvPr>
          <p:cNvSpPr txBox="1">
            <a:spLocks/>
          </p:cNvSpPr>
          <p:nvPr/>
        </p:nvSpPr>
        <p:spPr>
          <a:xfrm>
            <a:off x="581192" y="1100830"/>
            <a:ext cx="1792138" cy="10978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Student fund details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57A68B-B803-4385-9009-B0F508C7A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374" y="692868"/>
            <a:ext cx="7248913" cy="2943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1C4DC5-0E65-4ED6-AFD6-6D18A0000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374" y="4116754"/>
            <a:ext cx="58388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33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0BA5-675B-4642-B80F-03997830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27" y="568991"/>
            <a:ext cx="11029616" cy="531840"/>
          </a:xfrm>
        </p:spPr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6D5438-F428-4818-8C9E-1E2E0D297D5E}"/>
              </a:ext>
            </a:extLst>
          </p:cNvPr>
          <p:cNvSpPr txBox="1">
            <a:spLocks/>
          </p:cNvSpPr>
          <p:nvPr/>
        </p:nvSpPr>
        <p:spPr>
          <a:xfrm>
            <a:off x="2105192" y="568991"/>
            <a:ext cx="11029616" cy="5318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Total number of students, universities, and donors country wise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D663F6-07EE-42BB-A66C-BBFAA4557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27" y="1248058"/>
            <a:ext cx="4662453" cy="352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3F5704-7141-4070-B126-C5788E0F8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363" y="4555524"/>
            <a:ext cx="3148505" cy="210883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8027" y="2985247"/>
            <a:ext cx="910126" cy="121024"/>
          </a:xfrm>
          <a:prstGeom prst="rect">
            <a:avLst/>
          </a:prstGeom>
          <a:solidFill>
            <a:schemeClr val="accent1">
              <a:alpha val="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87CAC8-548F-1F40-A6DF-055FFEC40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257" y="1248058"/>
            <a:ext cx="6159784" cy="530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30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0BA5-675B-4642-B80F-03997830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27" y="568991"/>
            <a:ext cx="11029616" cy="531840"/>
          </a:xfrm>
        </p:spPr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6D5438-F428-4818-8C9E-1E2E0D297D5E}"/>
              </a:ext>
            </a:extLst>
          </p:cNvPr>
          <p:cNvSpPr txBox="1">
            <a:spLocks/>
          </p:cNvSpPr>
          <p:nvPr/>
        </p:nvSpPr>
        <p:spPr>
          <a:xfrm>
            <a:off x="448027" y="1089705"/>
            <a:ext cx="11029616" cy="5318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Grants by donors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91E09E-E777-4877-BF05-E02BC6F83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85" y="1858467"/>
            <a:ext cx="4401375" cy="2192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5639AA-47DC-4A24-A85D-8869C221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87" y="4051083"/>
            <a:ext cx="4401373" cy="2563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D3D00-4DCE-2649-9544-A79147A225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22" r="23614"/>
          <a:stretch/>
        </p:blipFill>
        <p:spPr>
          <a:xfrm>
            <a:off x="5108870" y="937603"/>
            <a:ext cx="5621434" cy="54399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5EAE8F-0218-E94C-977D-8B3412D293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974" t="9133" b="10812"/>
          <a:stretch/>
        </p:blipFill>
        <p:spPr>
          <a:xfrm>
            <a:off x="10730304" y="899075"/>
            <a:ext cx="1237591" cy="571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62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0BA5-675B-4642-B80F-03997830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27" y="568991"/>
            <a:ext cx="11029616" cy="531840"/>
          </a:xfrm>
        </p:spPr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6D5438-F428-4818-8C9E-1E2E0D297D5E}"/>
              </a:ext>
            </a:extLst>
          </p:cNvPr>
          <p:cNvSpPr txBox="1">
            <a:spLocks/>
          </p:cNvSpPr>
          <p:nvPr/>
        </p:nvSpPr>
        <p:spPr>
          <a:xfrm>
            <a:off x="448027" y="402188"/>
            <a:ext cx="1494188" cy="2207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Country wise ranks of donors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82765A-9991-49F6-AAA7-0419BB349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928" y="4138671"/>
            <a:ext cx="5400675" cy="2314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2C59EB-485C-4C17-A4B9-542F3E7F7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122" y="739806"/>
            <a:ext cx="5763779" cy="3228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48122" y="1100831"/>
            <a:ext cx="5479772" cy="647287"/>
          </a:xfrm>
          <a:prstGeom prst="rect">
            <a:avLst/>
          </a:prstGeom>
          <a:solidFill>
            <a:schemeClr val="accent1">
              <a:alpha val="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48122" y="2609636"/>
            <a:ext cx="5990760" cy="268035"/>
          </a:xfrm>
          <a:prstGeom prst="rect">
            <a:avLst/>
          </a:prstGeom>
          <a:solidFill>
            <a:schemeClr val="accent1">
              <a:alpha val="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52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0BA5-675B-4642-B80F-03997830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27" y="568991"/>
            <a:ext cx="11029616" cy="531840"/>
          </a:xfrm>
        </p:spPr>
        <p:txBody>
          <a:bodyPr/>
          <a:lstStyle/>
          <a:p>
            <a:r>
              <a:rPr lang="en-US" dirty="0"/>
              <a:t>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95325-2972-401D-8F49-DF5443A14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919" y="728661"/>
            <a:ext cx="10253182" cy="559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84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0BA5-675B-4642-B80F-03997830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27" y="568991"/>
            <a:ext cx="11029616" cy="531840"/>
          </a:xfrm>
        </p:spPr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6D5438-F428-4818-8C9E-1E2E0D297D5E}"/>
              </a:ext>
            </a:extLst>
          </p:cNvPr>
          <p:cNvSpPr txBox="1">
            <a:spLocks/>
          </p:cNvSpPr>
          <p:nvPr/>
        </p:nvSpPr>
        <p:spPr>
          <a:xfrm>
            <a:off x="2053307" y="449708"/>
            <a:ext cx="11029616" cy="5318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COUNTRIES OF DONORS, STUDENTS, UNIVERSITIES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98BB70-7A90-4900-8385-9B072FDC0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4863656"/>
            <a:ext cx="4826140" cy="17532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495876-F493-9C4D-8A70-E07812FE1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735" y="1266505"/>
            <a:ext cx="6213729" cy="5006850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979BBC6-B6EE-F948-ACF2-D691BEA879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187EE1-8D03-1C48-B792-2B9B6CED5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07" y="1100831"/>
            <a:ext cx="4645552" cy="366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47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0BA5-675B-4642-B80F-03997830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27" y="568991"/>
            <a:ext cx="11029616" cy="531840"/>
          </a:xfrm>
        </p:spPr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6D5438-F428-4818-8C9E-1E2E0D297D5E}"/>
              </a:ext>
            </a:extLst>
          </p:cNvPr>
          <p:cNvSpPr txBox="1">
            <a:spLocks/>
          </p:cNvSpPr>
          <p:nvPr/>
        </p:nvSpPr>
        <p:spPr>
          <a:xfrm>
            <a:off x="448027" y="1159084"/>
            <a:ext cx="11029616" cy="5318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GENDER WISE STUDENT COUNT IN UNIVERSITIES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D5B9F3-7117-4529-8261-D8D7F8124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27" y="1749177"/>
            <a:ext cx="6219916" cy="3949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77DB4C-F971-4A0B-955C-7E369EC9D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685" y="2974766"/>
            <a:ext cx="4133850" cy="272415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48027" y="4141694"/>
            <a:ext cx="3115444" cy="1048871"/>
          </a:xfrm>
          <a:prstGeom prst="round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56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0BA5-675B-4642-B80F-03997830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27" y="568991"/>
            <a:ext cx="11029616" cy="531840"/>
          </a:xfrm>
        </p:spPr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6D5438-F428-4818-8C9E-1E2E0D297D5E}"/>
              </a:ext>
            </a:extLst>
          </p:cNvPr>
          <p:cNvSpPr txBox="1">
            <a:spLocks/>
          </p:cNvSpPr>
          <p:nvPr/>
        </p:nvSpPr>
        <p:spPr>
          <a:xfrm>
            <a:off x="448026" y="580761"/>
            <a:ext cx="5647974" cy="10519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GRANTS RECEIVED BY UNIVERSITIES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B5DE39-615E-4333-B951-58412A1DC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20" y="3776629"/>
            <a:ext cx="3762375" cy="2743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B9E799-71B0-47B2-9540-0EB2F8BC3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20" y="1799775"/>
            <a:ext cx="4886325" cy="1809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AFA829-17C5-4F9B-9937-C825669261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0" r="30909"/>
          <a:stretch/>
        </p:blipFill>
        <p:spPr>
          <a:xfrm>
            <a:off x="5405345" y="769348"/>
            <a:ext cx="5749173" cy="49567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5136FD-332B-496C-A983-5B340EA021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712" t="27801" r="-402" b="15424"/>
          <a:stretch/>
        </p:blipFill>
        <p:spPr>
          <a:xfrm>
            <a:off x="10268975" y="4212454"/>
            <a:ext cx="1771086" cy="264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89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0BA5-675B-4642-B80F-03997830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27" y="568991"/>
            <a:ext cx="11029616" cy="531840"/>
          </a:xfrm>
        </p:spPr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6D5438-F428-4818-8C9E-1E2E0D297D5E}"/>
              </a:ext>
            </a:extLst>
          </p:cNvPr>
          <p:cNvSpPr txBox="1">
            <a:spLocks/>
          </p:cNvSpPr>
          <p:nvPr/>
        </p:nvSpPr>
        <p:spPr>
          <a:xfrm>
            <a:off x="448026" y="839738"/>
            <a:ext cx="3413759" cy="8558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YEAR WISE GRANTS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9EF2C5-35A0-4905-B800-BB4FA0D63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24" y="4168806"/>
            <a:ext cx="1585070" cy="1405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DEFE4C-D7B4-EB47-B21A-75D3A4344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081" y="1563562"/>
            <a:ext cx="8400112" cy="47254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2C5FA3-E87C-4B44-A834-A1E79DD4F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26" y="1966383"/>
            <a:ext cx="3527256" cy="189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6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4">
            <a:extLst>
              <a:ext uri="{FF2B5EF4-FFF2-40B4-BE49-F238E27FC236}">
                <a16:creationId xmlns:a16="http://schemas.microsoft.com/office/drawing/2014/main" id="{5409F327-FE5B-45BE-9891-0AC2BB3C7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0DEC5-65C2-BD43-892E-609414C10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852" y="1187189"/>
            <a:ext cx="11029615" cy="1498405"/>
          </a:xfrm>
        </p:spPr>
        <p:txBody>
          <a:bodyPr anchor="t">
            <a:normAutofit/>
          </a:bodyPr>
          <a:lstStyle/>
          <a:p>
            <a:r>
              <a:rPr lang="en-US" sz="3600" dirty="0"/>
              <a:t>content</a:t>
            </a:r>
          </a:p>
        </p:txBody>
      </p:sp>
      <p:sp>
        <p:nvSpPr>
          <p:cNvPr id="43" name="Rectangle 36">
            <a:extLst>
              <a:ext uri="{FF2B5EF4-FFF2-40B4-BE49-F238E27FC236}">
                <a16:creationId xmlns:a16="http://schemas.microsoft.com/office/drawing/2014/main" id="{CCEA2409-B68F-42C1-811F-AF7213494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38">
            <a:extLst>
              <a:ext uri="{FF2B5EF4-FFF2-40B4-BE49-F238E27FC236}">
                <a16:creationId xmlns:a16="http://schemas.microsoft.com/office/drawing/2014/main" id="{63426179-F318-4F63-8D09-77B498805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5292831-A37E-45F7-8CA8-0223DD3FA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C5D35-794F-6F4A-8505-4D4FE5CD1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52" y="1943515"/>
            <a:ext cx="10679642" cy="3378575"/>
          </a:xfrm>
        </p:spPr>
        <p:txBody>
          <a:bodyPr anchor="ctr">
            <a:normAutofit/>
          </a:bodyPr>
          <a:lstStyle/>
          <a:p>
            <a:r>
              <a:rPr lang="en-US" dirty="0"/>
              <a:t>Database Purpose</a:t>
            </a:r>
          </a:p>
          <a:p>
            <a:r>
              <a:rPr lang="en-US" dirty="0"/>
              <a:t>Business Problems Addressed</a:t>
            </a:r>
          </a:p>
          <a:p>
            <a:r>
              <a:rPr lang="en-US" dirty="0"/>
              <a:t>System Flow</a:t>
            </a:r>
          </a:p>
          <a:p>
            <a:r>
              <a:rPr lang="en-US" dirty="0"/>
              <a:t>Database ERD Design</a:t>
            </a:r>
          </a:p>
          <a:p>
            <a:r>
              <a:rPr lang="en-US" dirty="0"/>
              <a:t>Database Implementation Highlights</a:t>
            </a:r>
          </a:p>
          <a:p>
            <a:r>
              <a:rPr lang="en-US" dirty="0"/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400047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B073-CC58-4288-8AF0-B7358917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931736"/>
            <a:ext cx="11029616" cy="1188720"/>
          </a:xfrm>
        </p:spPr>
        <p:txBody>
          <a:bodyPr>
            <a:normAutofit/>
          </a:bodyPr>
          <a:lstStyle/>
          <a:p>
            <a:r>
              <a:rPr lang="en-US" sz="6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46344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A2AB09-D603-054C-8972-5B6506F3D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445" y="1407490"/>
            <a:ext cx="4942212" cy="707679"/>
          </a:xfrm>
        </p:spPr>
        <p:txBody>
          <a:bodyPr anchor="t">
            <a:normAutofit/>
          </a:bodyPr>
          <a:lstStyle/>
          <a:p>
            <a:r>
              <a:rPr lang="en-US" sz="3600" dirty="0"/>
              <a:t>Database purpose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A3F024-4362-8646-A7C6-D2175ACA2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8495" y="1112230"/>
            <a:ext cx="5074619" cy="1829204"/>
          </a:xfrm>
        </p:spPr>
        <p:txBody>
          <a:bodyPr anchor="ctr">
            <a:normAutofit/>
          </a:bodyPr>
          <a:lstStyle/>
          <a:p>
            <a:pPr marL="306000" marR="0" lvl="0" indent="-30600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Collect all the disparate information</a:t>
            </a:r>
          </a:p>
          <a:p>
            <a:pPr marL="306000" marR="0" lvl="0" indent="-30600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Financial aid granted according to student profile</a:t>
            </a:r>
          </a:p>
          <a:p>
            <a:pPr marL="306000" marR="0" lvl="0" indent="-30600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D8428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System users - students, donors, and university representatives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6E4E75-5577-6342-A9CC-725ABE72C409}"/>
              </a:ext>
            </a:extLst>
          </p:cNvPr>
          <p:cNvSpPr txBox="1">
            <a:spLocks/>
          </p:cNvSpPr>
          <p:nvPr/>
        </p:nvSpPr>
        <p:spPr>
          <a:xfrm>
            <a:off x="6028495" y="3039189"/>
            <a:ext cx="4864963" cy="1304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Business problems addressed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ED6DF1-5F3E-B142-92D2-B63A6B574A5C}"/>
              </a:ext>
            </a:extLst>
          </p:cNvPr>
          <p:cNvSpPr txBox="1">
            <a:spLocks/>
          </p:cNvSpPr>
          <p:nvPr/>
        </p:nvSpPr>
        <p:spPr>
          <a:xfrm>
            <a:off x="6028495" y="4122092"/>
            <a:ext cx="5775218" cy="2110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dirty="0"/>
              <a:t>Donors provide aid to verified students</a:t>
            </a:r>
          </a:p>
          <a:p>
            <a:pPr algn="just"/>
            <a:r>
              <a:rPr lang="en-IN" dirty="0"/>
              <a:t>University representatives verify the student’s status.</a:t>
            </a:r>
          </a:p>
          <a:p>
            <a:pPr algn="just"/>
            <a:r>
              <a:rPr lang="en-IN" dirty="0"/>
              <a:t>Provide statistical data </a:t>
            </a:r>
          </a:p>
          <a:p>
            <a:pPr algn="just"/>
            <a:r>
              <a:rPr lang="en-IN" dirty="0"/>
              <a:t>Allow students to request for tuition aid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DD020F-E251-124C-A44D-DCD63886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4" y="2970462"/>
            <a:ext cx="5279255" cy="296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32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21A40-C563-4D8B-9CB0-97043DEE5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88"/>
          </a:xfrm>
        </p:spPr>
        <p:txBody>
          <a:bodyPr/>
          <a:lstStyle/>
          <a:p>
            <a:r>
              <a:rPr lang="en-US" dirty="0"/>
              <a:t>System flow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E196262-F762-4615-AA27-9DCCBD8A3F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" t="5438" r="5160" b="5502"/>
          <a:stretch/>
        </p:blipFill>
        <p:spPr bwMode="auto">
          <a:xfrm>
            <a:off x="3089429" y="651109"/>
            <a:ext cx="7901126" cy="610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247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F4355E-E4AD-2440-AFE7-1CCD555E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4" y="750681"/>
            <a:ext cx="3683780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Database </a:t>
            </a:r>
            <a:r>
              <a:rPr lang="en-US" sz="3600" dirty="0" err="1"/>
              <a:t>erd</a:t>
            </a:r>
            <a:r>
              <a:rPr lang="en-US" sz="3600" dirty="0"/>
              <a:t> design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7F261C-B061-423D-A13B-D5ADD186B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7" t="4402" r="2767" b="4465"/>
          <a:stretch/>
        </p:blipFill>
        <p:spPr bwMode="auto">
          <a:xfrm>
            <a:off x="3783663" y="814538"/>
            <a:ext cx="8121368" cy="589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294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0BA5-675B-4642-B80F-03997830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27" y="568991"/>
            <a:ext cx="11029616" cy="531840"/>
          </a:xfrm>
        </p:spPr>
        <p:txBody>
          <a:bodyPr/>
          <a:lstStyle/>
          <a:p>
            <a:r>
              <a:rPr lang="en-US" dirty="0"/>
              <a:t>TABLE-LEVEL CHECK CONSTRAINTS                     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634B4-5678-42C3-B05E-A506C66C6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59" y="1278384"/>
            <a:ext cx="4933489" cy="35155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33CCB4-7D07-4705-821D-F180B24EF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763" y="1100831"/>
            <a:ext cx="4290748" cy="35959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8A5EF9-3677-4716-AB93-B26F96EEC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27" y="4874303"/>
            <a:ext cx="4736054" cy="17440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EAC290-98E1-435C-BEE4-3F070D16E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006" y="4793942"/>
            <a:ext cx="3613282" cy="195974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38745" y="1315984"/>
            <a:ext cx="309282" cy="242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Oval 8"/>
          <p:cNvSpPr/>
          <p:nvPr/>
        </p:nvSpPr>
        <p:spPr>
          <a:xfrm>
            <a:off x="6031245" y="1110295"/>
            <a:ext cx="376518" cy="336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138745" y="4874303"/>
            <a:ext cx="318454" cy="309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Oval 11"/>
          <p:cNvSpPr/>
          <p:nvPr/>
        </p:nvSpPr>
        <p:spPr>
          <a:xfrm>
            <a:off x="94129" y="6051176"/>
            <a:ext cx="363070" cy="242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Oval 13"/>
          <p:cNvSpPr/>
          <p:nvPr/>
        </p:nvSpPr>
        <p:spPr>
          <a:xfrm>
            <a:off x="6130488" y="4874303"/>
            <a:ext cx="376518" cy="2355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6" name="Oval 15"/>
          <p:cNvSpPr/>
          <p:nvPr/>
        </p:nvSpPr>
        <p:spPr>
          <a:xfrm>
            <a:off x="6130488" y="6016360"/>
            <a:ext cx="376518" cy="2041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58632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0BA5-675B-4642-B80F-03997830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27" y="568991"/>
            <a:ext cx="11029616" cy="531840"/>
          </a:xfrm>
        </p:spPr>
        <p:txBody>
          <a:bodyPr/>
          <a:lstStyle/>
          <a:p>
            <a:r>
              <a:rPr lang="en-US" dirty="0"/>
              <a:t>COMPUTED 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FF366-E345-41E3-9947-D092866BF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38" y="1555569"/>
            <a:ext cx="4843064" cy="2699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974D8C-930D-4721-B547-5F33666A3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76" y="4809616"/>
            <a:ext cx="5019675" cy="1304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BC6B04-7491-4B7A-A1B1-A5FF39D0B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09191"/>
            <a:ext cx="5581650" cy="340042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28600" y="1555569"/>
            <a:ext cx="219427" cy="23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5781851" y="1555569"/>
            <a:ext cx="314149" cy="23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08F5C0-134F-B243-BA53-0C39C89D4E11}"/>
              </a:ext>
            </a:extLst>
          </p:cNvPr>
          <p:cNvSpPr/>
          <p:nvPr/>
        </p:nvSpPr>
        <p:spPr>
          <a:xfrm>
            <a:off x="338313" y="4809616"/>
            <a:ext cx="318454" cy="309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49623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0BA5-675B-4642-B80F-03997830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27" y="568991"/>
            <a:ext cx="11029616" cy="531840"/>
          </a:xfrm>
        </p:spPr>
        <p:txBody>
          <a:bodyPr/>
          <a:lstStyle/>
          <a:p>
            <a:r>
              <a:rPr lang="en-US" dirty="0"/>
              <a:t>TRIGGERS                       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37970-7606-4154-9125-588BF94B2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27" y="1513178"/>
            <a:ext cx="5290415" cy="4386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AEDD14-3F56-474B-890D-1F31D7092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171" y="1233994"/>
            <a:ext cx="6828829" cy="3027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E89A08-AE76-4F5F-8FEA-CDB7CB939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282" y="4540466"/>
            <a:ext cx="5136027" cy="147596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48027" y="1233994"/>
            <a:ext cx="533608" cy="279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8377518" y="1513178"/>
            <a:ext cx="618564" cy="530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8377518" y="4948518"/>
            <a:ext cx="618564" cy="5647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95829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0BA5-675B-4642-B80F-039978301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27" y="568991"/>
            <a:ext cx="11029616" cy="531840"/>
          </a:xfrm>
        </p:spPr>
        <p:txBody>
          <a:bodyPr/>
          <a:lstStyle/>
          <a:p>
            <a:r>
              <a:rPr lang="en-US" dirty="0"/>
              <a:t>Encryption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18D1D-C09A-4AD6-8AE7-043E34B0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037" y="3748596"/>
            <a:ext cx="9073457" cy="2791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A82E10-3776-4941-97C2-DBA1FE4F2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156" y="734086"/>
            <a:ext cx="4737253" cy="162493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6781" y="1100831"/>
            <a:ext cx="681037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6482" y="2100956"/>
            <a:ext cx="455295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lowchart: Terminator 8"/>
          <p:cNvSpPr/>
          <p:nvPr/>
        </p:nvSpPr>
        <p:spPr>
          <a:xfrm>
            <a:off x="1317812" y="2608729"/>
            <a:ext cx="4001620" cy="457200"/>
          </a:xfrm>
          <a:prstGeom prst="flowChartTerminator">
            <a:avLst/>
          </a:prstGeom>
          <a:solidFill>
            <a:schemeClr val="accent1">
              <a:alpha val="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Terminator 12"/>
          <p:cNvSpPr/>
          <p:nvPr/>
        </p:nvSpPr>
        <p:spPr>
          <a:xfrm>
            <a:off x="1317812" y="3321424"/>
            <a:ext cx="2178423" cy="341632"/>
          </a:xfrm>
          <a:prstGeom prst="flowChartTerminator">
            <a:avLst/>
          </a:prstGeom>
          <a:solidFill>
            <a:schemeClr val="accent1">
              <a:lumMod val="60000"/>
              <a:lumOff val="40000"/>
              <a:alpha val="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2309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5032</TotalTime>
  <Words>173</Words>
  <Application>Microsoft Office PowerPoint</Application>
  <PresentationFormat>Widescreen</PresentationFormat>
  <Paragraphs>63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Gill Sans MT</vt:lpstr>
      <vt:lpstr>Wingdings 2</vt:lpstr>
      <vt:lpstr>DividendVTI</vt:lpstr>
      <vt:lpstr>STUDENT AID DATABASE SYSTEM</vt:lpstr>
      <vt:lpstr>content</vt:lpstr>
      <vt:lpstr>Database purpose</vt:lpstr>
      <vt:lpstr>System flow</vt:lpstr>
      <vt:lpstr>Database erd design</vt:lpstr>
      <vt:lpstr>TABLE-LEVEL CHECK CONSTRAINTS                                      </vt:lpstr>
      <vt:lpstr>COMPUTED COLUMNS</vt:lpstr>
      <vt:lpstr>TRIGGERS                                       </vt:lpstr>
      <vt:lpstr>Encryption</vt:lpstr>
      <vt:lpstr>Stored procedure and Indexes</vt:lpstr>
      <vt:lpstr>VIEWS</vt:lpstr>
      <vt:lpstr>VIEWS</vt:lpstr>
      <vt:lpstr>VIEWS</vt:lpstr>
      <vt:lpstr>VIEWS</vt:lpstr>
      <vt:lpstr>REPORT</vt:lpstr>
      <vt:lpstr>VIEWS</vt:lpstr>
      <vt:lpstr>VIEWS</vt:lpstr>
      <vt:lpstr>VIEWS</vt:lpstr>
      <vt:lpstr>VIEWS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AID DATABASE SYSTEM</dc:title>
  <dc:creator>Sushmitha Jogula</dc:creator>
  <cp:lastModifiedBy>mpssengarggc@outlook.com</cp:lastModifiedBy>
  <cp:revision>66</cp:revision>
  <dcterms:created xsi:type="dcterms:W3CDTF">2021-04-12T19:24:00Z</dcterms:created>
  <dcterms:modified xsi:type="dcterms:W3CDTF">2021-04-17T15:00:47Z</dcterms:modified>
</cp:coreProperties>
</file>